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Impact" panose="020B0806030902050204" pitchFamily="34" charset="0"/>
      <p:regular r:id="rId35"/>
    </p:embeddedFont>
    <p:embeddedFont>
      <p:font typeface="Oswald" pitchFamily="2" charset="77"/>
      <p:regular r:id="rId36"/>
      <p:bold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nry Woodyard" initials="" lastIdx="12" clrIdx="0"/>
  <p:cmAuthor id="1" name="Susanth Sampath Kumar Dasari" initials="" lastIdx="4" clrIdx="1"/>
  <p:cmAuthor id="2" name="Nikhil Gupta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/>
    <p:restoredTop sz="94582"/>
  </p:normalViewPr>
  <p:slideViewPr>
    <p:cSldViewPr snapToGrid="0" snapToObjects="1">
      <p:cViewPr varScale="1">
        <p:scale>
          <a:sx n="105" d="100"/>
          <a:sy n="105" d="100"/>
        </p:scale>
        <p:origin x="1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0T04:04:38.671" idx="1">
    <p:pos x="528" y="1011"/>
    <p:text>Check now</p:text>
  </p:cm>
  <p:cm authorId="0" dt="2019-11-20T04:05:34.300" idx="2">
    <p:pos x="528" y="1011"/>
    <p:text>Much better!</p:text>
  </p:cm>
  <p:cm authorId="0" dt="2019-11-20T04:05:57.826" idx="1">
    <p:pos x="528" y="1011"/>
    <p:text>I don't know what this is trying to say. Please reword.</p:text>
  </p:cm>
  <p:cm authorId="1" dt="2019-11-20T04:05:57.826" idx="2">
    <p:pos x="528" y="1011"/>
    <p:text>See if you can put it in better words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1-20T04:09:21.833" idx="7">
    <p:pos x="528" y="1772"/>
    <p:text>Changed 6 to six - you generally want to use the written version of a number in text if it's less than 100, as a rule of thumb.</p:text>
  </p:cm>
  <p:cm authorId="0" dt="2019-11-20T04:09:54.513" idx="5">
    <p:pos x="528" y="1572"/>
    <p:text>Same as above - what are GraphFrames? What about them?</p:text>
  </p:cm>
  <p:cm authorId="0" dt="2019-11-20T04:10:09.978" idx="6">
    <p:pos x="528" y="1672"/>
    <p:text>Same as above again.</p:text>
  </p:cm>
  <p:cm authorId="1" dt="2019-11-20T04:11:32.763" idx="3">
    <p:pos x="528" y="1472"/>
    <p:text>I am planning to talk about each of these, instead of writing them down here</p:text>
  </p:cm>
  <p:cm authorId="1" dt="2019-11-20T04:11:40.698" idx="4">
    <p:pos x="528" y="1472"/>
    <p:text>Is that okay?</p:text>
  </p:cm>
  <p:cm authorId="0" dt="2019-11-20T04:19:45.267" idx="3">
    <p:pos x="528" y="1472"/>
    <p:text>Why exactly are you listing these? Are you planning on saying more about these?</p:text>
  </p:cm>
  <p:cm authorId="0" dt="2019-11-20T04:19:45.267" idx="4">
    <p:pos x="528" y="1472"/>
    <p:text>Whatever works for you. Can you make the bullet style the same as the rest of the presentation?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1-20T04:15:55.210" idx="8">
    <p:pos x="6000" y="0"/>
    <p:text>I like the visualizations, but I think the slide looks a bit busy.</p:text>
  </p:cm>
  <p:cm authorId="0" dt="2019-11-20T04:15:55.210" idx="9">
    <p:pos x="6000" y="0"/>
    <p:text>Maybe reduce the number of colors and keep fonts consistent with body/title text.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1-20T02:13:35.715" idx="12">
    <p:pos x="6000" y="0"/>
    <p:text>Also, not sure if tokenization is the word you're looking for here.</p:text>
  </p:cm>
  <p:cm authorId="0" dt="2019-11-20T14:03:51.028" idx="11">
    <p:pos x="6000" y="0"/>
    <p:text>Parts of speech words?</p:text>
  </p:cm>
  <p:cm authorId="2" dt="2019-11-20T14:03:51.028" idx="1">
    <p:pos x="6000" y="0"/>
    <p:text>We are doing tokenization using spacy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90727171e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90727171e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90727171e_9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90727171e_9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90727171e_0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90727171e_0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90727171e_0_2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90727171e_0_2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90727171e_0_2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90727171e_0_2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90727171e_0_3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90727171e_0_3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90727171e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90727171e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90727171e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90727171e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90727171e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90727171e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90727171e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90727171e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90727171e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90727171e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90727171e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90727171e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90727171e_1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90727171e_1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90727171e_1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90727171e_1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90727171e_1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90727171e_1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90727171e_1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90727171e_1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90727171e_0_4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90727171e_0_4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90727171e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90727171e_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90727171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90727171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90727171e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90727171e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comments" Target="../comments/commen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y.io/models/e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nikhil.gupta2632#!/vizhome/March2016TwitterMisspellings/March2016TwitterMisspelling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Analysis of March 2016 Twitter Data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Susanth Dasari, Sonam Dawani, Nikhil Gupta, 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Anitha Subramanian, &amp; Henry Woodyard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839800" y="152400"/>
            <a:ext cx="3932100" cy="251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Network Graph</a:t>
            </a:r>
            <a:endParaRPr b="1"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839800" y="2737275"/>
            <a:ext cx="4368300" cy="294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Selecting the </a:t>
            </a:r>
            <a:r>
              <a:rPr lang="en-US" sz="2000" b="1"/>
              <a:t>top 10 most followed users</a:t>
            </a:r>
            <a:r>
              <a:rPr lang="en-US" sz="2000"/>
              <a:t>.</a:t>
            </a: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Finding the </a:t>
            </a:r>
            <a:r>
              <a:rPr lang="en-US" sz="2000" i="1"/>
              <a:t>degree of centrality</a:t>
            </a:r>
            <a:r>
              <a:rPr lang="en-US" sz="2000"/>
              <a:t> for each of these users.</a:t>
            </a: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Selecting the user with highest degree of centrality.</a:t>
            </a:r>
            <a:endParaRPr sz="2000"/>
          </a:p>
        </p:txBody>
      </p:sp>
      <p:grpSp>
        <p:nvGrpSpPr>
          <p:cNvPr id="153" name="Google Shape;153;p22"/>
          <p:cNvGrpSpPr/>
          <p:nvPr/>
        </p:nvGrpSpPr>
        <p:grpSpPr>
          <a:xfrm>
            <a:off x="5474302" y="457200"/>
            <a:ext cx="6431868" cy="5698076"/>
            <a:chOff x="5726950" y="0"/>
            <a:chExt cx="5557650" cy="4806475"/>
          </a:xfrm>
        </p:grpSpPr>
        <p:pic>
          <p:nvPicPr>
            <p:cNvPr id="154" name="Google Shape;154;p22"/>
            <p:cNvPicPr preferRelativeResize="0"/>
            <p:nvPr/>
          </p:nvPicPr>
          <p:blipFill rotWithShape="1">
            <a:blip r:embed="rId3">
              <a:alphaModFix/>
            </a:blip>
            <a:srcRect r="38225"/>
            <a:stretch/>
          </p:blipFill>
          <p:spPr>
            <a:xfrm>
              <a:off x="7826100" y="0"/>
              <a:ext cx="1769900" cy="1911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/>
            <p:nvPr/>
          </p:nvSpPr>
          <p:spPr>
            <a:xfrm>
              <a:off x="6180700" y="2709500"/>
              <a:ext cx="907500" cy="842700"/>
            </a:xfrm>
            <a:prstGeom prst="ellipse">
              <a:avLst/>
            </a:prstGeom>
            <a:solidFill>
              <a:srgbClr val="EA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User</a:t>
              </a: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9942400" y="2709500"/>
              <a:ext cx="907500" cy="842700"/>
            </a:xfrm>
            <a:prstGeom prst="ellipse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User</a:t>
              </a: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7434600" y="2709500"/>
              <a:ext cx="907500" cy="842700"/>
            </a:xfrm>
            <a:prstGeom prst="ellipse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User</a:t>
              </a: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8688500" y="2709500"/>
              <a:ext cx="907500" cy="842700"/>
            </a:xfrm>
            <a:prstGeom prst="ellipse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User</a:t>
              </a:r>
              <a:endParaRPr/>
            </a:p>
          </p:txBody>
        </p:sp>
        <p:cxnSp>
          <p:nvCxnSpPr>
            <p:cNvPr id="159" name="Google Shape;159;p22"/>
            <p:cNvCxnSpPr>
              <a:stCxn id="155" idx="0"/>
              <a:endCxn id="154" idx="2"/>
            </p:cNvCxnSpPr>
            <p:nvPr/>
          </p:nvCxnSpPr>
          <p:spPr>
            <a:xfrm rot="10800000" flipH="1">
              <a:off x="6634450" y="1911200"/>
              <a:ext cx="2076600" cy="79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22"/>
            <p:cNvCxnSpPr>
              <a:stCxn id="157" idx="0"/>
              <a:endCxn id="154" idx="2"/>
            </p:cNvCxnSpPr>
            <p:nvPr/>
          </p:nvCxnSpPr>
          <p:spPr>
            <a:xfrm rot="10800000" flipH="1">
              <a:off x="7888350" y="1911200"/>
              <a:ext cx="822900" cy="79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22"/>
            <p:cNvCxnSpPr>
              <a:stCxn id="154" idx="2"/>
              <a:endCxn id="156" idx="0"/>
            </p:cNvCxnSpPr>
            <p:nvPr/>
          </p:nvCxnSpPr>
          <p:spPr>
            <a:xfrm>
              <a:off x="8711050" y="1911025"/>
              <a:ext cx="1685100" cy="79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22"/>
            <p:cNvCxnSpPr>
              <a:stCxn id="154" idx="2"/>
              <a:endCxn id="158" idx="0"/>
            </p:cNvCxnSpPr>
            <p:nvPr/>
          </p:nvCxnSpPr>
          <p:spPr>
            <a:xfrm>
              <a:off x="8711050" y="1911025"/>
              <a:ext cx="431100" cy="79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3" name="Google Shape;163;p22"/>
            <p:cNvSpPr/>
            <p:nvPr/>
          </p:nvSpPr>
          <p:spPr>
            <a:xfrm>
              <a:off x="5726950" y="4161475"/>
              <a:ext cx="638400" cy="6450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User</a:t>
              </a:r>
              <a:endParaRPr sz="800"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10646200" y="4161475"/>
              <a:ext cx="638400" cy="6450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User</a:t>
              </a:r>
              <a:endParaRPr sz="800"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9814750" y="4161475"/>
              <a:ext cx="638400" cy="645000"/>
            </a:xfrm>
            <a:prstGeom prst="ellipse">
              <a:avLst/>
            </a:prstGeom>
            <a:solidFill>
              <a:srgbClr val="A2C4C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User</a:t>
              </a:r>
              <a:endParaRPr sz="800"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8983300" y="4161475"/>
              <a:ext cx="638400" cy="6450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User</a:t>
              </a:r>
              <a:endParaRPr sz="800"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8151850" y="4161475"/>
              <a:ext cx="638400" cy="645000"/>
            </a:xfrm>
            <a:prstGeom prst="ellipse">
              <a:avLst/>
            </a:prstGeom>
            <a:solidFill>
              <a:srgbClr val="A2C4C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User</a:t>
              </a:r>
              <a:endParaRPr sz="800"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7320400" y="4161475"/>
              <a:ext cx="638400" cy="6450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User</a:t>
              </a:r>
              <a:endParaRPr sz="800"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6488950" y="4161475"/>
              <a:ext cx="638400" cy="645000"/>
            </a:xfrm>
            <a:prstGeom prst="ellipse">
              <a:avLst/>
            </a:prstGeom>
            <a:solidFill>
              <a:srgbClr val="A2C4C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User</a:t>
              </a:r>
              <a:endParaRPr sz="800"/>
            </a:p>
          </p:txBody>
        </p:sp>
        <p:cxnSp>
          <p:nvCxnSpPr>
            <p:cNvPr id="170" name="Google Shape;170;p22"/>
            <p:cNvCxnSpPr>
              <a:endCxn id="163" idx="0"/>
            </p:cNvCxnSpPr>
            <p:nvPr/>
          </p:nvCxnSpPr>
          <p:spPr>
            <a:xfrm flipH="1">
              <a:off x="6046150" y="3552175"/>
              <a:ext cx="604500" cy="60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2"/>
            <p:cNvCxnSpPr>
              <a:endCxn id="169" idx="0"/>
            </p:cNvCxnSpPr>
            <p:nvPr/>
          </p:nvCxnSpPr>
          <p:spPr>
            <a:xfrm>
              <a:off x="6650650" y="3552175"/>
              <a:ext cx="157500" cy="60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22"/>
            <p:cNvCxnSpPr>
              <a:stCxn id="157" idx="4"/>
              <a:endCxn id="169" idx="7"/>
            </p:cNvCxnSpPr>
            <p:nvPr/>
          </p:nvCxnSpPr>
          <p:spPr>
            <a:xfrm flipH="1">
              <a:off x="7033950" y="3552200"/>
              <a:ext cx="854400" cy="703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2"/>
            <p:cNvCxnSpPr>
              <a:stCxn id="157" idx="4"/>
              <a:endCxn id="157" idx="4"/>
            </p:cNvCxnSpPr>
            <p:nvPr/>
          </p:nvCxnSpPr>
          <p:spPr>
            <a:xfrm>
              <a:off x="7888350" y="3552200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22"/>
            <p:cNvCxnSpPr>
              <a:endCxn id="168" idx="0"/>
            </p:cNvCxnSpPr>
            <p:nvPr/>
          </p:nvCxnSpPr>
          <p:spPr>
            <a:xfrm flipH="1">
              <a:off x="7639600" y="3552175"/>
              <a:ext cx="268500" cy="60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2"/>
            <p:cNvCxnSpPr>
              <a:endCxn id="167" idx="0"/>
            </p:cNvCxnSpPr>
            <p:nvPr/>
          </p:nvCxnSpPr>
          <p:spPr>
            <a:xfrm>
              <a:off x="7907950" y="3552175"/>
              <a:ext cx="563100" cy="60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22"/>
            <p:cNvCxnSpPr>
              <a:stCxn id="156" idx="4"/>
              <a:endCxn id="164" idx="0"/>
            </p:cNvCxnSpPr>
            <p:nvPr/>
          </p:nvCxnSpPr>
          <p:spPr>
            <a:xfrm>
              <a:off x="10396150" y="3552200"/>
              <a:ext cx="569400" cy="60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22"/>
            <p:cNvCxnSpPr>
              <a:endCxn id="165" idx="0"/>
            </p:cNvCxnSpPr>
            <p:nvPr/>
          </p:nvCxnSpPr>
          <p:spPr>
            <a:xfrm flipH="1">
              <a:off x="10133950" y="3552175"/>
              <a:ext cx="263400" cy="60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2"/>
            <p:cNvCxnSpPr>
              <a:stCxn id="156" idx="4"/>
              <a:endCxn id="166" idx="0"/>
            </p:cNvCxnSpPr>
            <p:nvPr/>
          </p:nvCxnSpPr>
          <p:spPr>
            <a:xfrm flipH="1">
              <a:off x="9302350" y="3552200"/>
              <a:ext cx="1093800" cy="60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2"/>
            <p:cNvCxnSpPr>
              <a:endCxn id="156" idx="2"/>
            </p:cNvCxnSpPr>
            <p:nvPr/>
          </p:nvCxnSpPr>
          <p:spPr>
            <a:xfrm rot="10800000" flipH="1">
              <a:off x="7895200" y="3130850"/>
              <a:ext cx="2047200" cy="114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22"/>
          <p:cNvSpPr/>
          <p:nvPr/>
        </p:nvSpPr>
        <p:spPr>
          <a:xfrm>
            <a:off x="874575" y="535500"/>
            <a:ext cx="6312300" cy="961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Total Users from Retweet Network</a:t>
            </a:r>
            <a:r>
              <a:rPr lang="en-US" sz="24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: </a:t>
            </a:r>
            <a:r>
              <a:rPr lang="en-US" sz="2400" b="1" i="1"/>
              <a:t>6,871,346</a:t>
            </a:r>
            <a:r>
              <a:rPr lang="en-US" sz="24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24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00" y="652500"/>
            <a:ext cx="6748974" cy="4173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3"/>
          <p:cNvGrpSpPr/>
          <p:nvPr/>
        </p:nvGrpSpPr>
        <p:grpSpPr>
          <a:xfrm>
            <a:off x="1712775" y="5336100"/>
            <a:ext cx="8742625" cy="961200"/>
            <a:chOff x="1712775" y="5564700"/>
            <a:chExt cx="8742625" cy="961200"/>
          </a:xfrm>
        </p:grpSpPr>
        <p:sp>
          <p:nvSpPr>
            <p:cNvPr id="187" name="Google Shape;187;p23"/>
            <p:cNvSpPr/>
            <p:nvPr/>
          </p:nvSpPr>
          <p:spPr>
            <a:xfrm>
              <a:off x="1712775" y="5564700"/>
              <a:ext cx="6312300" cy="9612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Total Number of Users at Degree 6</a:t>
              </a:r>
              <a:r>
                <a:rPr lang="en-US" sz="2400" b="1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rPr>
                <a:t>:  </a:t>
              </a:r>
              <a:r>
                <a:rPr lang="en-US" sz="2800" b="1" i="1">
                  <a:latin typeface="Calibri"/>
                  <a:ea typeface="Calibri"/>
                  <a:cs typeface="Calibri"/>
                  <a:sym typeface="Calibri"/>
                </a:rPr>
                <a:t>5,743,528</a:t>
              </a:r>
              <a:r>
                <a:rPr lang="en-US" sz="2400" b="1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rPr>
                <a:t> </a:t>
              </a:r>
              <a:endParaRPr sz="24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8124400" y="5825750"/>
              <a:ext cx="1079700" cy="450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9435100" y="5564700"/>
              <a:ext cx="1020300" cy="961200"/>
            </a:xfrm>
            <a:prstGeom prst="ellipse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/>
                <a:t>83%</a:t>
              </a:r>
              <a:endParaRPr sz="2000" b="1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Topic modeling of tweets</a:t>
            </a:r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next goal for analysis is to determine the topic of a given tweet. How do we accomplish this?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Naive approach: manually assign labels or use hashtags, then use a supervised learning method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Better approach: use an unsupervised model to determine the underlying topics in our tweets, then assign labels based on these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Latent Dirichlet Allocation (LDA) does exactly this.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Topic modeling of tweets - LDA background</a:t>
            </a:r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LDA first assumes that, in a collection of documents, there are finite </a:t>
            </a:r>
            <a:r>
              <a:rPr lang="en-US" i="1"/>
              <a:t>n </a:t>
            </a:r>
            <a:r>
              <a:rPr lang="en-US"/>
              <a:t>underlying topics. Further, we assume that each document is a combination of topics.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Then, LDA attempts to find these topics from the data, modeling each topic as an array of words with weights assigned to each word.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Hence, the ‘predicted topic’ for a tweet is actually a </a:t>
            </a:r>
            <a:r>
              <a:rPr lang="en-US" i="1"/>
              <a:t>weighted list of topics</a:t>
            </a:r>
            <a:r>
              <a:rPr lang="en-US"/>
              <a:t>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Topic modeling of tweets - illustration</a:t>
            </a:r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4447850" y="1770625"/>
            <a:ext cx="3296100" cy="54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Tweet</a:t>
            </a:r>
            <a:endParaRPr sz="2400"/>
          </a:p>
        </p:txBody>
      </p:sp>
      <p:sp>
        <p:nvSpPr>
          <p:cNvPr id="213" name="Google Shape;213;p27"/>
          <p:cNvSpPr/>
          <p:nvPr/>
        </p:nvSpPr>
        <p:spPr>
          <a:xfrm>
            <a:off x="3276000" y="3116088"/>
            <a:ext cx="1696800" cy="428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Topic 1</a:t>
            </a:r>
            <a:r>
              <a:rPr lang="en-US" sz="1800"/>
              <a:t> </a:t>
            </a:r>
            <a:endParaRPr sz="1800"/>
          </a:p>
        </p:txBody>
      </p:sp>
      <p:sp>
        <p:nvSpPr>
          <p:cNvPr id="214" name="Google Shape;214;p27"/>
          <p:cNvSpPr/>
          <p:nvPr/>
        </p:nvSpPr>
        <p:spPr>
          <a:xfrm>
            <a:off x="3275988" y="3947050"/>
            <a:ext cx="797400" cy="1917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Weight 1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Weight 2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Weight 3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…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Weight </a:t>
            </a:r>
            <a:r>
              <a:rPr lang="en-US" sz="1200" i="1">
                <a:solidFill>
                  <a:schemeClr val="dk1"/>
                </a:solidFill>
              </a:rPr>
              <a:t>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4175621" y="3947050"/>
            <a:ext cx="797400" cy="1917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Word 1</a:t>
            </a:r>
            <a:endParaRPr sz="1200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Word 2</a:t>
            </a:r>
            <a:endParaRPr sz="1200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Word 3</a:t>
            </a:r>
            <a:endParaRPr sz="1200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...</a:t>
            </a:r>
            <a:endParaRPr sz="1200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Word </a:t>
            </a:r>
            <a:r>
              <a:rPr lang="en-US" sz="1200" i="1"/>
              <a:t>n</a:t>
            </a:r>
            <a:endParaRPr sz="1200"/>
          </a:p>
        </p:txBody>
      </p:sp>
      <p:sp>
        <p:nvSpPr>
          <p:cNvPr id="216" name="Google Shape;216;p27"/>
          <p:cNvSpPr/>
          <p:nvPr/>
        </p:nvSpPr>
        <p:spPr>
          <a:xfrm>
            <a:off x="5247500" y="3116100"/>
            <a:ext cx="1696800" cy="4287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Topic 2</a:t>
            </a:r>
            <a:endParaRPr sz="2400"/>
          </a:p>
        </p:txBody>
      </p:sp>
      <p:sp>
        <p:nvSpPr>
          <p:cNvPr id="217" name="Google Shape;217;p27"/>
          <p:cNvSpPr/>
          <p:nvPr/>
        </p:nvSpPr>
        <p:spPr>
          <a:xfrm>
            <a:off x="5247488" y="3947050"/>
            <a:ext cx="797400" cy="1917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Weight 1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Weight 2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Weight 3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…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Weight </a:t>
            </a:r>
            <a:r>
              <a:rPr lang="en-US" sz="1200" i="1">
                <a:solidFill>
                  <a:schemeClr val="dk1"/>
                </a:solidFill>
              </a:rPr>
              <a:t>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8" name="Google Shape;218;p27"/>
          <p:cNvSpPr/>
          <p:nvPr/>
        </p:nvSpPr>
        <p:spPr>
          <a:xfrm>
            <a:off x="6147121" y="3947050"/>
            <a:ext cx="797400" cy="1917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Word 1</a:t>
            </a:r>
            <a:endParaRPr sz="1200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Word 2</a:t>
            </a:r>
            <a:endParaRPr sz="1200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Word 3</a:t>
            </a:r>
            <a:endParaRPr sz="1200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...</a:t>
            </a:r>
            <a:endParaRPr sz="1200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Word </a:t>
            </a:r>
            <a:r>
              <a:rPr lang="en-US" sz="1200" i="1"/>
              <a:t>n</a:t>
            </a:r>
            <a:endParaRPr sz="1200"/>
          </a:p>
        </p:txBody>
      </p:sp>
      <p:sp>
        <p:nvSpPr>
          <p:cNvPr id="219" name="Google Shape;219;p27"/>
          <p:cNvSpPr/>
          <p:nvPr/>
        </p:nvSpPr>
        <p:spPr>
          <a:xfrm>
            <a:off x="7219000" y="3116100"/>
            <a:ext cx="1696800" cy="428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Topic 3</a:t>
            </a:r>
            <a:endParaRPr sz="2400"/>
          </a:p>
        </p:txBody>
      </p:sp>
      <p:sp>
        <p:nvSpPr>
          <p:cNvPr id="220" name="Google Shape;220;p27"/>
          <p:cNvSpPr/>
          <p:nvPr/>
        </p:nvSpPr>
        <p:spPr>
          <a:xfrm>
            <a:off x="7218988" y="3947050"/>
            <a:ext cx="797400" cy="1917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Weight 1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Weight 2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Weight 3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…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Weight </a:t>
            </a:r>
            <a:r>
              <a:rPr lang="en-US" sz="1200" i="1">
                <a:solidFill>
                  <a:schemeClr val="dk1"/>
                </a:solidFill>
              </a:rPr>
              <a:t>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8118621" y="3947050"/>
            <a:ext cx="797400" cy="1917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Word 1</a:t>
            </a:r>
            <a:endParaRPr sz="1200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Word 2</a:t>
            </a:r>
            <a:endParaRPr sz="1200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Word 3</a:t>
            </a:r>
            <a:endParaRPr sz="1200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...</a:t>
            </a:r>
            <a:endParaRPr sz="1200"/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Word </a:t>
            </a:r>
            <a:r>
              <a:rPr lang="en-US" sz="1200" i="1"/>
              <a:t>n</a:t>
            </a:r>
            <a:endParaRPr sz="1200"/>
          </a:p>
        </p:txBody>
      </p:sp>
      <p:sp>
        <p:nvSpPr>
          <p:cNvPr id="222" name="Google Shape;222;p27"/>
          <p:cNvSpPr/>
          <p:nvPr/>
        </p:nvSpPr>
        <p:spPr>
          <a:xfrm>
            <a:off x="3276000" y="2658613"/>
            <a:ext cx="1696800" cy="428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Topic 1 Weight </a:t>
            </a:r>
            <a:endParaRPr sz="1800"/>
          </a:p>
        </p:txBody>
      </p:sp>
      <p:sp>
        <p:nvSpPr>
          <p:cNvPr id="223" name="Google Shape;223;p27"/>
          <p:cNvSpPr/>
          <p:nvPr/>
        </p:nvSpPr>
        <p:spPr>
          <a:xfrm>
            <a:off x="5247500" y="2658613"/>
            <a:ext cx="1696800" cy="4287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Topic 2 Weight </a:t>
            </a:r>
            <a:endParaRPr sz="1800"/>
          </a:p>
        </p:txBody>
      </p:sp>
      <p:sp>
        <p:nvSpPr>
          <p:cNvPr id="224" name="Google Shape;224;p27"/>
          <p:cNvSpPr/>
          <p:nvPr/>
        </p:nvSpPr>
        <p:spPr>
          <a:xfrm>
            <a:off x="7219000" y="2658613"/>
            <a:ext cx="1696800" cy="428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Topic 3 Weight </a:t>
            </a:r>
            <a:endParaRPr sz="1800"/>
          </a:p>
        </p:txBody>
      </p:sp>
      <p:cxnSp>
        <p:nvCxnSpPr>
          <p:cNvPr id="225" name="Google Shape;225;p27"/>
          <p:cNvCxnSpPr>
            <a:stCxn id="222" idx="0"/>
            <a:endCxn id="212" idx="2"/>
          </p:cNvCxnSpPr>
          <p:nvPr/>
        </p:nvCxnSpPr>
        <p:spPr>
          <a:xfrm rot="10800000" flipH="1">
            <a:off x="4124400" y="2317213"/>
            <a:ext cx="1971600" cy="34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" name="Google Shape;226;p27"/>
          <p:cNvCxnSpPr>
            <a:stCxn id="223" idx="0"/>
            <a:endCxn id="212" idx="2"/>
          </p:cNvCxnSpPr>
          <p:nvPr/>
        </p:nvCxnSpPr>
        <p:spPr>
          <a:xfrm rot="10800000">
            <a:off x="6095900" y="2317213"/>
            <a:ext cx="0" cy="34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" name="Google Shape;227;p27"/>
          <p:cNvCxnSpPr>
            <a:stCxn id="224" idx="0"/>
            <a:endCxn id="212" idx="2"/>
          </p:cNvCxnSpPr>
          <p:nvPr/>
        </p:nvCxnSpPr>
        <p:spPr>
          <a:xfrm rot="10800000">
            <a:off x="6095800" y="2317213"/>
            <a:ext cx="1971600" cy="34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" name="Google Shape;228;p27"/>
          <p:cNvCxnSpPr>
            <a:stCxn id="214" idx="0"/>
            <a:endCxn id="213" idx="2"/>
          </p:cNvCxnSpPr>
          <p:nvPr/>
        </p:nvCxnSpPr>
        <p:spPr>
          <a:xfrm rot="10800000" flipH="1">
            <a:off x="3674688" y="3544750"/>
            <a:ext cx="449700" cy="40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p27"/>
          <p:cNvCxnSpPr>
            <a:stCxn id="215" idx="0"/>
            <a:endCxn id="213" idx="2"/>
          </p:cNvCxnSpPr>
          <p:nvPr/>
        </p:nvCxnSpPr>
        <p:spPr>
          <a:xfrm rot="10800000">
            <a:off x="4124321" y="3544750"/>
            <a:ext cx="450000" cy="40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27"/>
          <p:cNvCxnSpPr/>
          <p:nvPr/>
        </p:nvCxnSpPr>
        <p:spPr>
          <a:xfrm rot="10800000" flipH="1">
            <a:off x="5646100" y="3544750"/>
            <a:ext cx="449700" cy="40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" name="Google Shape;231;p27"/>
          <p:cNvCxnSpPr/>
          <p:nvPr/>
        </p:nvCxnSpPr>
        <p:spPr>
          <a:xfrm rot="10800000">
            <a:off x="6095734" y="3544750"/>
            <a:ext cx="450000" cy="40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" name="Google Shape;232;p27"/>
          <p:cNvCxnSpPr/>
          <p:nvPr/>
        </p:nvCxnSpPr>
        <p:spPr>
          <a:xfrm rot="10800000" flipH="1">
            <a:off x="7617513" y="3544750"/>
            <a:ext cx="449700" cy="40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" name="Google Shape;233;p27"/>
          <p:cNvCxnSpPr/>
          <p:nvPr/>
        </p:nvCxnSpPr>
        <p:spPr>
          <a:xfrm rot="10800000">
            <a:off x="8067146" y="3544750"/>
            <a:ext cx="450000" cy="40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Topic modeling of tweets - implementation</a:t>
            </a: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Preparation and analysis done almost exclusively with native pyspark libraries.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Each tweet is first cleaned and tokenized. Stop words and words below a certain length are removed.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Note: this means that some tweets are entirely excluded.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For each tweet, the term frequency - inverse document frequency (TF-IDF) is calculated.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IDF helps minimize the effect of ubiquitous words.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Topic modeling of tweets - implementation</a:t>
            </a: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Using the TF-IDF, an LDA model is fit on the entire set of tokenized tweets. This returns a list of topics.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Next, the distribution of topics for each tweet is retrieved using the fitted model.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Sample output shown in the Notebook.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Misspelled words analysis</a:t>
            </a:r>
            <a:endParaRPr b="1"/>
          </a:p>
        </p:txBody>
      </p:sp>
      <p:sp>
        <p:nvSpPr>
          <p:cNvPr id="251" name="Google Shape;25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Objective: To find out the most misspelled words in the tweets, as well as the ways in which those words are misspelled.</a:t>
            </a: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1024125" y="3105950"/>
            <a:ext cx="2666100" cy="3168900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30"/>
          <p:cNvGrpSpPr/>
          <p:nvPr/>
        </p:nvGrpSpPr>
        <p:grpSpPr>
          <a:xfrm>
            <a:off x="4080125" y="3106130"/>
            <a:ext cx="6437615" cy="3087459"/>
            <a:chOff x="3296191" y="3105950"/>
            <a:chExt cx="5250909" cy="2405500"/>
          </a:xfrm>
        </p:grpSpPr>
        <p:sp>
          <p:nvSpPr>
            <p:cNvPr id="254" name="Google Shape;254;p30"/>
            <p:cNvSpPr/>
            <p:nvPr/>
          </p:nvSpPr>
          <p:spPr>
            <a:xfrm>
              <a:off x="3296191" y="3964750"/>
              <a:ext cx="5250900" cy="858900"/>
            </a:xfrm>
            <a:prstGeom prst="rect">
              <a:avLst/>
            </a:prstGeom>
            <a:solidFill>
              <a:srgbClr val="D0E0E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Passing every word through Spacy to check if it is vectorized to a parts of speech</a:t>
              </a:r>
              <a:endParaRPr sz="2400"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3296200" y="4823550"/>
              <a:ext cx="5250900" cy="687900"/>
            </a:xfrm>
            <a:prstGeom prst="rect">
              <a:avLst/>
            </a:prstGeom>
            <a:solidFill>
              <a:srgbClr val="D0E0E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1"/>
                <a:t>Analysis:</a:t>
              </a:r>
              <a:r>
                <a:rPr lang="en-US" sz="2400"/>
                <a:t> Prediction of the correct spelling.</a:t>
              </a:r>
              <a:endParaRPr sz="2400"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3296200" y="3105950"/>
              <a:ext cx="5250900" cy="687900"/>
            </a:xfrm>
            <a:prstGeom prst="rect">
              <a:avLst/>
            </a:prstGeom>
            <a:solidFill>
              <a:srgbClr val="D0E0E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1"/>
                <a:t>Data cleaning:</a:t>
              </a:r>
              <a:r>
                <a:rPr lang="en-US" sz="2400"/>
                <a:t> removal of #hashtags, @mentions, stop words, and emoticons</a:t>
              </a:r>
              <a:endParaRPr sz="2400"/>
            </a:p>
          </p:txBody>
        </p:sp>
      </p:grpSp>
      <p:cxnSp>
        <p:nvCxnSpPr>
          <p:cNvPr id="257" name="Google Shape;257;p30"/>
          <p:cNvCxnSpPr>
            <a:stCxn id="256" idx="2"/>
            <a:endCxn id="254" idx="0"/>
          </p:cNvCxnSpPr>
          <p:nvPr/>
        </p:nvCxnSpPr>
        <p:spPr>
          <a:xfrm>
            <a:off x="7298938" y="3989049"/>
            <a:ext cx="0" cy="2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30"/>
          <p:cNvCxnSpPr>
            <a:stCxn id="254" idx="2"/>
            <a:endCxn id="255" idx="0"/>
          </p:cNvCxnSpPr>
          <p:nvPr/>
        </p:nvCxnSpPr>
        <p:spPr>
          <a:xfrm>
            <a:off x="7298927" y="5310798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What is Spacy? and Why we are using it?</a:t>
            </a:r>
            <a:endParaRPr b="1"/>
          </a:p>
        </p:txBody>
      </p:sp>
      <p:sp>
        <p:nvSpPr>
          <p:cNvPr id="264" name="Google Shape;264;p31"/>
          <p:cNvSpPr txBox="1">
            <a:spLocks noGrp="1"/>
          </p:cNvSpPr>
          <p:nvPr>
            <p:ph type="body" idx="1"/>
          </p:nvPr>
        </p:nvSpPr>
        <p:spPr>
          <a:xfrm>
            <a:off x="79800" y="1535175"/>
            <a:ext cx="6896700" cy="524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spaCy is a natural language processing library for Python.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Why spaCy?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spaCy can easily identify parts of speech. It can also identify names, organizations, and even abbreviations like “NYC.”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Model used: </a:t>
            </a:r>
            <a:r>
              <a:rPr lang="en-US" b="1" u="sng">
                <a:solidFill>
                  <a:schemeClr val="hlink"/>
                </a:solidFill>
                <a:hlinkClick r:id="rId3"/>
              </a:rPr>
              <a:t>en_core_web_md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For every token, spaCy returns True if the word is recognized; i.e., spelled correctly.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5" name="Google Shape;2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500" y="2045850"/>
            <a:ext cx="5181526" cy="3411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Misspelled words analysis - autocorrection</a:t>
            </a:r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Utilized the library “autocorrect” to predict the correct spelling of a misspelled word.</a:t>
            </a:r>
            <a:endParaRPr/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550" y="2941879"/>
            <a:ext cx="5128750" cy="28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Presentation Outline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Introduction to the data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Preprocessing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Methods of Analysis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Visual analysis of tweets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Network analysis of users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Topic modeling of tweets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Misspelled words analysis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Clustering based on user description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Observations</a:t>
            </a:r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408800" cy="464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Plot: </a:t>
            </a:r>
            <a:r>
              <a:rPr lang="en-US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https://public.tableau.com/profile/nikhil.gupta2632#!/vizhome/March2016TwitterMisspellings/March2016TwitterMisspellings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885025"/>
            <a:ext cx="7923575" cy="52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1550" y="5088438"/>
            <a:ext cx="156210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7777" y="2047875"/>
            <a:ext cx="5124225" cy="312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35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Clustering</a:t>
            </a:r>
            <a:endParaRPr/>
          </a:p>
        </p:txBody>
      </p:sp>
      <p:sp>
        <p:nvSpPr>
          <p:cNvPr id="287" name="Google Shape;287;p34"/>
          <p:cNvSpPr txBox="1">
            <a:spLocks noGrp="1"/>
          </p:cNvSpPr>
          <p:nvPr>
            <p:ph type="body" idx="1"/>
          </p:nvPr>
        </p:nvSpPr>
        <p:spPr>
          <a:xfrm>
            <a:off x="838200" y="1058875"/>
            <a:ext cx="10515600" cy="511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What kind of twitter users have we got?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So let’s see, if we can cluster similar users based on their profile description...</a:t>
            </a:r>
            <a:endParaRPr/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350" y="1654300"/>
            <a:ext cx="4828901" cy="36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Not a chance if it is a Social Network profile description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Different Languages - ਟਵੀਟਰ ਡੇਟਾ ਮੈਂ ਨਹੀਂ ਕਰ ਸਕਦਾ ਹੈਂਗਲ</a:t>
            </a:r>
            <a:endParaRPr sz="1800">
              <a:solidFill>
                <a:srgbClr val="222222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Stop words - the a was of at by for about </a:t>
            </a:r>
            <a:endParaRPr sz="1800">
              <a:solidFill>
                <a:srgbClr val="222222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Emojis -</a:t>
            </a:r>
            <a:r>
              <a:rPr lang="en-US" sz="37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😀 😁 😂 🤣 😃 😄 😅 😆 😉 😊 😋</a:t>
            </a:r>
            <a:endParaRPr sz="37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Single Double Characters - h t i t gh ii yt ey bt</a:t>
            </a:r>
            <a:endParaRPr sz="1800">
              <a:solidFill>
                <a:srgbClr val="222222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punctuations - @ % &amp; * ) ! </a:t>
            </a:r>
            <a:endParaRPr sz="2400">
              <a:solidFill>
                <a:srgbClr val="222222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222222"/>
              </a:solidFill>
              <a:highlight>
                <a:srgbClr val="F8F9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But Oops! The data is usually never straightforward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Cluster?</a:t>
            </a: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body" idx="1"/>
          </p:nvPr>
        </p:nvSpPr>
        <p:spPr>
          <a:xfrm>
            <a:off x="838200" y="137220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Using a simple, unsupervised machine learning algorithm: </a:t>
            </a:r>
            <a:r>
              <a:rPr lang="en-US" b="1"/>
              <a:t>K-Means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But,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our input data is text...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/>
              <a:t>VECTORIZE</a:t>
            </a:r>
            <a:endParaRPr sz="36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4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process of converting NLP </a:t>
            </a:r>
            <a:r>
              <a:rPr lang="en-US" sz="2400" b="1">
                <a:solidFill>
                  <a:srgbClr val="6A6A6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text</a:t>
            </a:r>
            <a:r>
              <a:rPr lang="en-US" sz="24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into numbers</a:t>
            </a:r>
            <a:endParaRPr sz="2400">
              <a:solidFill>
                <a:srgbClr val="5454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 TF - IDF over Count Vectorization because TF - IDF reflects importance of the word and not just the count.</a:t>
            </a:r>
            <a:endParaRPr sz="2400">
              <a:solidFill>
                <a:srgbClr val="5454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look to some clusters:</a:t>
            </a: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Most frequent words for few clusters: 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Cluster 11 -&gt; music producer com new news entertainment lover 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Cluster 12 -&gt; hit music station follow com new show 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Cluster 13 -&gt; love follow people live things always much 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Cluster 14 -&gt; god love family first life people jesus 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Cluster 15 -&gt; artist recording com producer songwriter music booking 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Cluster 16 -&gt; contact com bookings booking business info inquiries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31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 what?</a:t>
            </a:r>
            <a:endParaRPr/>
          </a:p>
        </p:txBody>
      </p:sp>
      <p:sp>
        <p:nvSpPr>
          <p:cNvPr id="312" name="Google Shape;312;p38"/>
          <p:cNvSpPr txBox="1">
            <a:spLocks noGrp="1"/>
          </p:cNvSpPr>
          <p:nvPr>
            <p:ph type="body" idx="1"/>
          </p:nvPr>
        </p:nvSpPr>
        <p:spPr>
          <a:xfrm>
            <a:off x="923200" y="10965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Which clusters is most chased?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What’s in there in Cluster 44?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25" y="1666875"/>
            <a:ext cx="10705374" cy="371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81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 Cloud of Description</a:t>
            </a:r>
            <a:endParaRPr/>
          </a:p>
        </p:txBody>
      </p:sp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838200" y="1108350"/>
            <a:ext cx="10515600" cy="506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00" y="1108350"/>
            <a:ext cx="11035877" cy="547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6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want to visualize the users on a plot.</a:t>
            </a:r>
            <a:endParaRPr/>
          </a:p>
        </p:txBody>
      </p:sp>
      <p:sp>
        <p:nvSpPr>
          <p:cNvPr id="326" name="Google Shape;326;p40"/>
          <p:cNvSpPr txBox="1">
            <a:spLocks noGrp="1"/>
          </p:cNvSpPr>
          <p:nvPr>
            <p:ph type="body" idx="1"/>
          </p:nvPr>
        </p:nvSpPr>
        <p:spPr>
          <a:xfrm>
            <a:off x="838200" y="1075800"/>
            <a:ext cx="3297300" cy="491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But there are so many dimensions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Let’s reduce the number of dimensions to 3 or less, to be able to visualize in a graph.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Principal component analysis</a:t>
            </a:r>
            <a:endParaRPr sz="1800" b="1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7" name="Google Shape;3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350" y="1134325"/>
            <a:ext cx="7757975" cy="50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Questions/concerns?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Introduction to the Data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63810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One month of data – March of 2016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Each tweet is a single line json object.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Nested structure poses difficulties.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Contains a plethora of fields: the content of each tweet, amount of likes and favorites, time of posting, user characteristics, and many more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329 unique fields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Size of compressed data: 36.24gb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r="13792"/>
          <a:stretch/>
        </p:blipFill>
        <p:spPr>
          <a:xfrm>
            <a:off x="7357180" y="1177321"/>
            <a:ext cx="3996620" cy="450335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Pre-processing the tweets</a:t>
            </a: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44515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First, we flatten each nested .json file.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Then we retrieve only the features that we might use.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329 features -&gt; 96 features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Finally, we subset to only English tweets.</a:t>
            </a:r>
            <a:endParaRPr/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processed data is still .json, not .csv. Why?</a:t>
            </a:r>
            <a:endParaRPr/>
          </a:p>
        </p:txBody>
      </p:sp>
      <p:grpSp>
        <p:nvGrpSpPr>
          <p:cNvPr id="105" name="Google Shape;105;p16"/>
          <p:cNvGrpSpPr/>
          <p:nvPr/>
        </p:nvGrpSpPr>
        <p:grpSpPr>
          <a:xfrm>
            <a:off x="7852095" y="1175856"/>
            <a:ext cx="3501705" cy="4506288"/>
            <a:chOff x="7852095" y="612395"/>
            <a:chExt cx="3501705" cy="4506288"/>
          </a:xfrm>
        </p:grpSpPr>
        <p:sp>
          <p:nvSpPr>
            <p:cNvPr id="106" name="Google Shape;106;p16"/>
            <p:cNvSpPr/>
            <p:nvPr/>
          </p:nvSpPr>
          <p:spPr>
            <a:xfrm>
              <a:off x="7852095" y="612396"/>
              <a:ext cx="3501705" cy="1568741"/>
            </a:xfrm>
            <a:prstGeom prst="rect">
              <a:avLst/>
            </a:prstGeom>
            <a:solidFill>
              <a:srgbClr val="CFE2F3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Size: 36.24GB compressed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Tweets: 107,430,615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Features: 329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Languages: All</a:t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7852095" y="3549942"/>
              <a:ext cx="3501705" cy="1568741"/>
            </a:xfrm>
            <a:prstGeom prst="rect">
              <a:avLst/>
            </a:prstGeom>
            <a:solidFill>
              <a:srgbClr val="CFE2F3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Size: 6.68GB compressed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Tweets: 27,786,026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Features: 9</a:t>
              </a: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Languages: English</a:t>
              </a:r>
              <a:endParaRPr/>
            </a:p>
          </p:txBody>
        </p:sp>
        <p:cxnSp>
          <p:nvCxnSpPr>
            <p:cNvPr id="108" name="Google Shape;108;p16"/>
            <p:cNvCxnSpPr>
              <a:stCxn id="106" idx="2"/>
              <a:endCxn id="107" idx="0"/>
            </p:cNvCxnSpPr>
            <p:nvPr/>
          </p:nvCxnSpPr>
          <p:spPr>
            <a:xfrm>
              <a:off x="9602948" y="2181137"/>
              <a:ext cx="0" cy="1368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09" name="Google Shape;109;p16"/>
            <p:cNvSpPr txBox="1"/>
            <p:nvPr/>
          </p:nvSpPr>
          <p:spPr>
            <a:xfrm>
              <a:off x="8155846" y="3539629"/>
              <a:ext cx="28942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Processed Data</a:t>
              </a:r>
              <a:endParaRPr/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8155846" y="612395"/>
              <a:ext cx="28942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Original Data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Spark Cluster &amp; Stack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838200" y="16052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Microsoft Azure allows easy setup of temporary Spark clusters through HDInsight.</a:t>
            </a:r>
            <a:endParaRPr/>
          </a:p>
          <a:p>
            <a:pPr marL="685800" lvl="1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Disadvantages: </a:t>
            </a:r>
            <a:endParaRPr/>
          </a:p>
          <a:p>
            <a:pPr marL="1143000" lvl="2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Clusters can not be paused like Azure VMs. They must be deleted and reconfigured each time.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Prices - default cluster configuration costs $4/hr, lower performance nodes are cheaper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These require us to find a balance between price and performance.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Pre-processing requirements for different analytics performed are met using Spark with pyspark.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 some of the analytics are performed end-to-end using spark ML engine.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Visual analysis of March Twitter data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>
                <a:solidFill>
                  <a:srgbClr val="000000"/>
                </a:solidFill>
              </a:rPr>
              <a:t>We first seek to visualize our March twitter data. What can we gain from doing this?</a:t>
            </a:r>
            <a:endParaRPr>
              <a:solidFill>
                <a:srgbClr val="000000"/>
              </a:solidFill>
            </a:endParaRPr>
          </a:p>
          <a:p>
            <a:pPr marL="9144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2400"/>
              <a:t>We can see the distribution of our features with histograms</a:t>
            </a:r>
            <a:endParaRPr sz="2400"/>
          </a:p>
          <a:p>
            <a:pPr marL="13716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lphaLcPeriod"/>
            </a:pPr>
            <a:r>
              <a:rPr lang="en-US" sz="2000"/>
              <a:t>Tweets per user</a:t>
            </a:r>
            <a:endParaRPr sz="2000"/>
          </a:p>
          <a:p>
            <a:pPr marL="13716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lphaLcPeriod"/>
            </a:pPr>
            <a:r>
              <a:rPr lang="en-US" sz="2000"/>
              <a:t>Number of friends, followers, favorites, and statuses</a:t>
            </a:r>
            <a:endParaRPr sz="2000"/>
          </a:p>
          <a:p>
            <a:pPr marL="9144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2400"/>
              <a:t>We can watch how our features change over time with time series</a:t>
            </a:r>
            <a:endParaRPr sz="2400"/>
          </a:p>
          <a:p>
            <a:pPr marL="13716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lphaLcPeriod"/>
            </a:pPr>
            <a:r>
              <a:rPr lang="en-US" sz="2000"/>
              <a:t>Tweet and user frequency by week and month</a:t>
            </a:r>
            <a:endParaRPr sz="2000"/>
          </a:p>
          <a:p>
            <a:pPr marL="9144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2400"/>
              <a:t>We can tell at a glance the most common hashtags with a word cloud.</a:t>
            </a:r>
            <a:endParaRPr sz="2400"/>
          </a:p>
          <a:p>
            <a:pPr marL="13716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lphaLcPeriod"/>
            </a:pPr>
            <a:r>
              <a:rPr lang="en-US" sz="2000"/>
              <a:t>To do this, we can use regex to extract hashtags from tweets and determine the frequency of each hashtag, letting us build a word cloud.</a:t>
            </a:r>
            <a:endParaRPr>
              <a:solidFill>
                <a:srgbClr val="000000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Hashtag Word Cloud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050" y="1534325"/>
            <a:ext cx="10384750" cy="49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Network Analysis of Users</a:t>
            </a:r>
            <a:endParaRPr b="1"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838200" y="2337350"/>
            <a:ext cx="10515600" cy="398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Graph theory for Social Networks</a:t>
            </a:r>
            <a:endParaRPr sz="24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Application</a:t>
            </a:r>
            <a:endParaRPr sz="20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Visualization</a:t>
            </a:r>
            <a:endParaRPr sz="20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Analysis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/>
              <a:t>Six degrees of separation</a:t>
            </a:r>
            <a:endParaRPr sz="2400" i="1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Phenomenon</a:t>
            </a:r>
            <a:endParaRPr sz="20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Test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endParaRPr sz="200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GraphFrames for PySpark</a:t>
            </a:r>
            <a:endParaRPr sz="240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Retweet Network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20"/>
          <p:cNvSpPr txBox="1"/>
          <p:nvPr/>
        </p:nvSpPr>
        <p:spPr>
          <a:xfrm>
            <a:off x="838200" y="1603975"/>
            <a:ext cx="10515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Large Scale Graph Mining using Spark</a:t>
            </a:r>
            <a:endParaRPr sz="2800"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Pre-processing </a:t>
            </a: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838200" y="1540875"/>
            <a:ext cx="10515600" cy="224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Extraction of user relations based on retweets and quotes.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Extraction of most recent user information available in the data.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Handling of cases where both retweets and quotes are available for the same tweet.</a:t>
            </a:r>
            <a:endParaRPr/>
          </a:p>
        </p:txBody>
      </p:sp>
      <p:grpSp>
        <p:nvGrpSpPr>
          <p:cNvPr id="143" name="Google Shape;143;p21"/>
          <p:cNvGrpSpPr/>
          <p:nvPr/>
        </p:nvGrpSpPr>
        <p:grpSpPr>
          <a:xfrm>
            <a:off x="1892750" y="4227875"/>
            <a:ext cx="7821050" cy="1452000"/>
            <a:chOff x="1892750" y="4304075"/>
            <a:chExt cx="7821050" cy="1452000"/>
          </a:xfrm>
        </p:grpSpPr>
        <p:sp>
          <p:nvSpPr>
            <p:cNvPr id="144" name="Google Shape;144;p21"/>
            <p:cNvSpPr/>
            <p:nvPr/>
          </p:nvSpPr>
          <p:spPr>
            <a:xfrm>
              <a:off x="1892750" y="4304075"/>
              <a:ext cx="3293100" cy="1452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/>
                <a:t>GraphFrames - Motifs</a:t>
              </a:r>
              <a:endParaRPr sz="1800" b="1"/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-US"/>
                <a:t>Cross Product</a:t>
              </a:r>
              <a:endParaRPr/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-US"/>
                <a:t>High memory usage</a:t>
              </a:r>
              <a:endParaRPr/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-US"/>
                <a:t>Duplicate edges</a:t>
              </a:r>
              <a:endParaRPr/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1">
                  <a:solidFill>
                    <a:srgbClr val="0000FF"/>
                  </a:solidFill>
                </a:rPr>
                <a:t>(a)-[e1]-&gt;(b); (b)-[e2]-&gt;(c)</a:t>
              </a:r>
              <a:endParaRPr b="1" i="1">
                <a:solidFill>
                  <a:srgbClr val="0000FF"/>
                </a:solidFill>
              </a:endParaRPr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420700" y="4304075"/>
              <a:ext cx="3293100" cy="1452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 b="1">
                  <a:solidFill>
                    <a:schemeClr val="dk1"/>
                  </a:solidFill>
                </a:rPr>
                <a:t>SQL Joins</a:t>
              </a:r>
              <a:endParaRPr sz="1800" b="1">
                <a:solidFill>
                  <a:schemeClr val="dk1"/>
                </a:solidFill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en-US">
                  <a:solidFill>
                    <a:schemeClr val="dk1"/>
                  </a:solidFill>
                </a:rPr>
                <a:t>Left Outer Joins</a:t>
              </a:r>
              <a:endParaRPr>
                <a:solidFill>
                  <a:schemeClr val="dk1"/>
                </a:solidFill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en-US">
                  <a:solidFill>
                    <a:schemeClr val="dk1"/>
                  </a:solidFill>
                </a:rPr>
                <a:t>Low memory usage</a:t>
              </a:r>
              <a:endParaRPr>
                <a:solidFill>
                  <a:schemeClr val="dk1"/>
                </a:solidFill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en-US">
                  <a:solidFill>
                    <a:schemeClr val="dk1"/>
                  </a:solidFill>
                </a:rPr>
                <a:t>Very Quick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5444925" y="4861525"/>
              <a:ext cx="695400" cy="2721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1399</Words>
  <Application>Microsoft Macintosh PowerPoint</Application>
  <PresentationFormat>Widescreen</PresentationFormat>
  <Paragraphs>243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Oswald</vt:lpstr>
      <vt:lpstr>Impact</vt:lpstr>
      <vt:lpstr>Roboto</vt:lpstr>
      <vt:lpstr>Calibri</vt:lpstr>
      <vt:lpstr>Arial</vt:lpstr>
      <vt:lpstr>Office Theme</vt:lpstr>
      <vt:lpstr>Analysis of March 2016 Twitter Data </vt:lpstr>
      <vt:lpstr>Presentation Outline</vt:lpstr>
      <vt:lpstr>Introduction to the Data</vt:lpstr>
      <vt:lpstr>Pre-processing the tweets</vt:lpstr>
      <vt:lpstr>Spark Cluster &amp; Stack</vt:lpstr>
      <vt:lpstr>Visual analysis of March Twitter data</vt:lpstr>
      <vt:lpstr>                      Hashtag Word Cloud</vt:lpstr>
      <vt:lpstr>Network Analysis of Users</vt:lpstr>
      <vt:lpstr>Pre-processing </vt:lpstr>
      <vt:lpstr>Network Graph</vt:lpstr>
      <vt:lpstr>PowerPoint Presentation</vt:lpstr>
      <vt:lpstr>Topic modeling of tweets</vt:lpstr>
      <vt:lpstr>Topic modeling of tweets - LDA background</vt:lpstr>
      <vt:lpstr>Topic modeling of tweets - illustration</vt:lpstr>
      <vt:lpstr>Topic modeling of tweets - implementation</vt:lpstr>
      <vt:lpstr>Topic modeling of tweets - implementation</vt:lpstr>
      <vt:lpstr>Misspelled words analysis</vt:lpstr>
      <vt:lpstr>What is Spacy? and Why we are using it?</vt:lpstr>
      <vt:lpstr>Misspelled words analysis - autocorrection</vt:lpstr>
      <vt:lpstr>Observations</vt:lpstr>
      <vt:lpstr>User Clustering</vt:lpstr>
      <vt:lpstr>But Oops! The data is usually never straightforward</vt:lpstr>
      <vt:lpstr>How to Cluster?</vt:lpstr>
      <vt:lpstr>Let look to some clusters:</vt:lpstr>
      <vt:lpstr>Now what?</vt:lpstr>
      <vt:lpstr>Word Cloud of Description</vt:lpstr>
      <vt:lpstr>We want to visualize the users on a plot.</vt:lpstr>
      <vt:lpstr>Questions/concerns?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March 2016 Twitter Data </dc:title>
  <cp:lastModifiedBy>Susanth Dasari</cp:lastModifiedBy>
  <cp:revision>4</cp:revision>
  <dcterms:modified xsi:type="dcterms:W3CDTF">2019-12-10T01:11:44Z</dcterms:modified>
</cp:coreProperties>
</file>